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4"/>
  </p:sldMasterIdLst>
  <p:notesMasterIdLst>
    <p:notesMasterId r:id="rId23"/>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73" r:id="rId18"/>
    <p:sldId id="269" r:id="rId19"/>
    <p:sldId id="270" r:id="rId20"/>
    <p:sldId id="272" r:id="rId21"/>
    <p:sldId id="271" r:id="rId22"/>
  </p:sldIdLst>
  <p:sldSz cx="9144000" cy="5143500" type="screen16x9"/>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8" d="100"/>
          <a:sy n="118" d="100"/>
        </p:scale>
        <p:origin x="21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jpg>
</file>

<file path=ppt/media/image3.png>
</file>

<file path=ppt/media/image4.jpg>
</file>

<file path=ppt/media/image5.jpg>
</file>

<file path=ppt/media/image6.jp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246833255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Shape 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42" name="Shape 4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3720512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01" name="Shape 1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8294681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06" name="Shape 10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5204873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13" name="Shape 11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994177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19" name="Shape 11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370112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28" name="Shape 1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075924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34" name="Shape 1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6349007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139" name="Shape 1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41748771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Shape 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48" name="Shape 4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8505043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Shape 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54" name="Shape 5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8230737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0" name="Shape 6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832408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67" name="Shape 6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988684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73" name="Shape 7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1723603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79" name="Shape 7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24293274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87" name="Shape 8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5498700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95" name="Shape 9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extLst>
      <p:ext uri="{BB962C8B-B14F-4D97-AF65-F5344CB8AC3E}">
        <p14:creationId xmlns:p14="http://schemas.microsoft.com/office/powerpoint/2010/main" val="385039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457200" y="563759"/>
            <a:ext cx="8229600" cy="3009600"/>
          </a:xfrm>
          <a:prstGeom prst="rect">
            <a:avLst/>
          </a:prstGeom>
        </p:spPr>
        <p:txBody>
          <a:bodyPr lIns="91425" tIns="91425" rIns="91425" bIns="91425" anchor="t" anchorCtr="0"/>
          <a:lstStyle>
            <a:lvl1pPr>
              <a:spcBef>
                <a:spcPts val="0"/>
              </a:spcBef>
              <a:buSzPct val="100000"/>
              <a:defRPr sz="7200"/>
            </a:lvl1pPr>
            <a:lvl2pPr>
              <a:spcBef>
                <a:spcPts val="0"/>
              </a:spcBef>
              <a:buSzPct val="100000"/>
              <a:defRPr sz="7200"/>
            </a:lvl2pPr>
            <a:lvl3pPr>
              <a:spcBef>
                <a:spcPts val="0"/>
              </a:spcBef>
              <a:buSzPct val="100000"/>
              <a:defRPr sz="7200"/>
            </a:lvl3pPr>
            <a:lvl4pPr>
              <a:spcBef>
                <a:spcPts val="0"/>
              </a:spcBef>
              <a:buSzPct val="100000"/>
              <a:defRPr sz="7200"/>
            </a:lvl4pPr>
            <a:lvl5pPr>
              <a:spcBef>
                <a:spcPts val="0"/>
              </a:spcBef>
              <a:buSzPct val="100000"/>
              <a:defRPr sz="7200"/>
            </a:lvl5pPr>
            <a:lvl6pPr>
              <a:spcBef>
                <a:spcPts val="0"/>
              </a:spcBef>
              <a:buSzPct val="100000"/>
              <a:defRPr sz="7200"/>
            </a:lvl6pPr>
            <a:lvl7pPr>
              <a:spcBef>
                <a:spcPts val="0"/>
              </a:spcBef>
              <a:buSzPct val="100000"/>
              <a:defRPr sz="7200"/>
            </a:lvl7pPr>
            <a:lvl8pPr>
              <a:spcBef>
                <a:spcPts val="0"/>
              </a:spcBef>
              <a:buSzPct val="100000"/>
              <a:defRPr sz="7200"/>
            </a:lvl8pPr>
            <a:lvl9pPr>
              <a:spcBef>
                <a:spcPts val="0"/>
              </a:spcBef>
              <a:buSzPct val="100000"/>
              <a:defRPr sz="7200"/>
            </a:lvl9pPr>
          </a:lstStyle>
          <a:p>
            <a:endParaRPr/>
          </a:p>
        </p:txBody>
      </p:sp>
      <p:sp>
        <p:nvSpPr>
          <p:cNvPr id="11" name="Shape 11"/>
          <p:cNvSpPr txBox="1">
            <a:spLocks noGrp="1"/>
          </p:cNvSpPr>
          <p:nvPr>
            <p:ph type="subTitle" idx="1"/>
          </p:nvPr>
        </p:nvSpPr>
        <p:spPr>
          <a:xfrm>
            <a:off x="457200" y="3716392"/>
            <a:ext cx="8229600" cy="1232699"/>
          </a:xfrm>
          <a:prstGeom prst="rect">
            <a:avLst/>
          </a:prstGeom>
        </p:spPr>
        <p:txBody>
          <a:bodyPr lIns="91425" tIns="91425" rIns="91425" bIns="91425" anchor="t" anchorCtr="0"/>
          <a:lstStyle>
            <a:lvl1pPr>
              <a:spcBef>
                <a:spcPts val="0"/>
              </a:spcBef>
              <a:buClr>
                <a:schemeClr val="dk2"/>
              </a:buClr>
              <a:buSzPct val="100000"/>
              <a:buNone/>
              <a:defRPr sz="4800">
                <a:solidFill>
                  <a:schemeClr val="dk2"/>
                </a:solidFill>
              </a:defRPr>
            </a:lvl1pPr>
            <a:lvl2pPr>
              <a:spcBef>
                <a:spcPts val="0"/>
              </a:spcBef>
              <a:buClr>
                <a:schemeClr val="dk2"/>
              </a:buClr>
              <a:buSzPct val="100000"/>
              <a:buNone/>
              <a:defRPr sz="4800">
                <a:solidFill>
                  <a:schemeClr val="dk2"/>
                </a:solidFill>
              </a:defRPr>
            </a:lvl2pPr>
            <a:lvl3pPr>
              <a:spcBef>
                <a:spcPts val="0"/>
              </a:spcBef>
              <a:buClr>
                <a:schemeClr val="dk2"/>
              </a:buClr>
              <a:buSzPct val="100000"/>
              <a:buNone/>
              <a:defRPr sz="4800">
                <a:solidFill>
                  <a:schemeClr val="dk2"/>
                </a:solidFill>
              </a:defRPr>
            </a:lvl3pPr>
            <a:lvl4pPr>
              <a:spcBef>
                <a:spcPts val="0"/>
              </a:spcBef>
              <a:buClr>
                <a:schemeClr val="dk2"/>
              </a:buClr>
              <a:buSzPct val="100000"/>
              <a:buNone/>
              <a:defRPr sz="4800">
                <a:solidFill>
                  <a:schemeClr val="dk2"/>
                </a:solidFill>
              </a:defRPr>
            </a:lvl4pPr>
            <a:lvl5pPr>
              <a:spcBef>
                <a:spcPts val="0"/>
              </a:spcBef>
              <a:buClr>
                <a:schemeClr val="dk2"/>
              </a:buClr>
              <a:buSzPct val="100000"/>
              <a:buNone/>
              <a:defRPr sz="4800">
                <a:solidFill>
                  <a:schemeClr val="dk2"/>
                </a:solidFill>
              </a:defRPr>
            </a:lvl5pPr>
            <a:lvl6pPr>
              <a:spcBef>
                <a:spcPts val="0"/>
              </a:spcBef>
              <a:buClr>
                <a:schemeClr val="dk2"/>
              </a:buClr>
              <a:buSzPct val="100000"/>
              <a:buNone/>
              <a:defRPr sz="4800">
                <a:solidFill>
                  <a:schemeClr val="dk2"/>
                </a:solidFill>
              </a:defRPr>
            </a:lvl6pPr>
            <a:lvl7pPr>
              <a:spcBef>
                <a:spcPts val="0"/>
              </a:spcBef>
              <a:buClr>
                <a:schemeClr val="dk2"/>
              </a:buClr>
              <a:buSzPct val="100000"/>
              <a:buNone/>
              <a:defRPr sz="4800">
                <a:solidFill>
                  <a:schemeClr val="dk2"/>
                </a:solidFill>
              </a:defRPr>
            </a:lvl7pPr>
            <a:lvl8pPr>
              <a:spcBef>
                <a:spcPts val="0"/>
              </a:spcBef>
              <a:buClr>
                <a:schemeClr val="dk2"/>
              </a:buClr>
              <a:buSzPct val="100000"/>
              <a:buNone/>
              <a:defRPr sz="4800">
                <a:solidFill>
                  <a:schemeClr val="dk2"/>
                </a:solidFill>
              </a:defRPr>
            </a:lvl8pPr>
            <a:lvl9pPr>
              <a:spcBef>
                <a:spcPts val="0"/>
              </a:spcBef>
              <a:buClr>
                <a:schemeClr val="dk2"/>
              </a:buClr>
              <a:buSzPct val="100000"/>
              <a:buNone/>
              <a:defRPr sz="4800">
                <a:solidFill>
                  <a:schemeClr val="dk2"/>
                </a:solidFill>
              </a:defRPr>
            </a:lvl9pPr>
          </a:lstStyle>
          <a:p>
            <a:endParaRPr/>
          </a:p>
        </p:txBody>
      </p:sp>
      <p:cxnSp>
        <p:nvCxnSpPr>
          <p:cNvPr id="12" name="Shape 12"/>
          <p:cNvCxnSpPr/>
          <p:nvPr/>
        </p:nvCxnSpPr>
        <p:spPr>
          <a:xfrm>
            <a:off x="457200" y="411479"/>
            <a:ext cx="8229600" cy="0"/>
          </a:xfrm>
          <a:prstGeom prst="straightConnector1">
            <a:avLst/>
          </a:prstGeom>
          <a:noFill/>
          <a:ln w="57150" cap="flat">
            <a:solidFill>
              <a:schemeClr val="accent1"/>
            </a:solidFill>
            <a:prstDash val="solid"/>
            <a:round/>
            <a:headEnd type="none" w="med" len="med"/>
            <a:tailEnd type="none" w="med" len="med"/>
          </a:ln>
        </p:spPr>
      </p:cxnSp>
      <p:cxnSp>
        <p:nvCxnSpPr>
          <p:cNvPr id="13" name="Shape 13"/>
          <p:cNvCxnSpPr/>
          <p:nvPr/>
        </p:nvCxnSpPr>
        <p:spPr>
          <a:xfrm>
            <a:off x="457200" y="3633382"/>
            <a:ext cx="8229600" cy="0"/>
          </a:xfrm>
          <a:prstGeom prst="straightConnector1">
            <a:avLst/>
          </a:prstGeom>
          <a:noFill/>
          <a:ln w="57150" cap="flat">
            <a:solidFill>
              <a:schemeClr val="accent1"/>
            </a:solidFill>
            <a:prstDash val="solid"/>
            <a:round/>
            <a:headEnd type="none" w="med" len="med"/>
            <a:tailEnd type="none" w="med" len="med"/>
          </a:ln>
        </p:spPr>
      </p:cxnSp>
      <p:sp>
        <p:nvSpPr>
          <p:cNvPr id="14" name="Shape 14"/>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solidFill>
                  <a:srgbClr val="DA0002"/>
                </a:solidFill>
              </a:defRPr>
            </a:lvl1pPr>
            <a:lvl2pPr>
              <a:spcBef>
                <a:spcPts val="0"/>
              </a:spcBef>
              <a:defRPr>
                <a:solidFill>
                  <a:srgbClr val="DA0002"/>
                </a:solidFill>
              </a:defRPr>
            </a:lvl2pPr>
            <a:lvl3pPr>
              <a:spcBef>
                <a:spcPts val="0"/>
              </a:spcBef>
              <a:defRPr>
                <a:solidFill>
                  <a:srgbClr val="DA0002"/>
                </a:solidFill>
              </a:defRPr>
            </a:lvl3pPr>
            <a:lvl4pPr>
              <a:spcBef>
                <a:spcPts val="0"/>
              </a:spcBef>
              <a:defRPr>
                <a:solidFill>
                  <a:srgbClr val="DA0002"/>
                </a:solidFill>
              </a:defRPr>
            </a:lvl4pPr>
            <a:lvl5pPr>
              <a:spcBef>
                <a:spcPts val="0"/>
              </a:spcBef>
              <a:defRPr>
                <a:solidFill>
                  <a:srgbClr val="DA0002"/>
                </a:solidFill>
              </a:defRPr>
            </a:lvl5pPr>
            <a:lvl6pPr>
              <a:spcBef>
                <a:spcPts val="0"/>
              </a:spcBef>
              <a:defRPr>
                <a:solidFill>
                  <a:srgbClr val="DA0002"/>
                </a:solidFill>
              </a:defRPr>
            </a:lvl6pPr>
            <a:lvl7pPr>
              <a:spcBef>
                <a:spcPts val="0"/>
              </a:spcBef>
              <a:defRPr>
                <a:solidFill>
                  <a:srgbClr val="DA0002"/>
                </a:solidFill>
              </a:defRPr>
            </a:lvl7pPr>
            <a:lvl8pPr>
              <a:spcBef>
                <a:spcPts val="0"/>
              </a:spcBef>
              <a:defRPr>
                <a:solidFill>
                  <a:srgbClr val="DA0002"/>
                </a:solidFill>
              </a:defRPr>
            </a:lvl8pPr>
            <a:lvl9pPr>
              <a:spcBef>
                <a:spcPts val="0"/>
              </a:spcBef>
              <a:defRPr>
                <a:solidFill>
                  <a:srgbClr val="DA0002"/>
                </a:solidFill>
              </a:defRPr>
            </a:lvl9pPr>
          </a:lstStyle>
          <a:p>
            <a:endParaRPr/>
          </a:p>
        </p:txBody>
      </p:sp>
      <p:sp>
        <p:nvSpPr>
          <p:cNvPr id="17" name="Shape 17"/>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cxnSp>
        <p:nvCxnSpPr>
          <p:cNvPr id="18" name="Shape 18"/>
          <p:cNvCxnSpPr/>
          <p:nvPr/>
        </p:nvCxnSpPr>
        <p:spPr>
          <a:xfrm>
            <a:off x="457200" y="1143000"/>
            <a:ext cx="8229600" cy="0"/>
          </a:xfrm>
          <a:prstGeom prst="straightConnector1">
            <a:avLst/>
          </a:prstGeom>
          <a:noFill/>
          <a:ln w="50800" cap="flat">
            <a:solidFill>
              <a:srgbClr val="DA0002"/>
            </a:solidFill>
            <a:prstDash val="solid"/>
            <a:round/>
            <a:headEnd type="none" w="med" len="med"/>
            <a:tailEnd type="none" w="med" len="med"/>
          </a:ln>
        </p:spPr>
      </p:cxnSp>
      <p:sp>
        <p:nvSpPr>
          <p:cNvPr id="19" name="Shape 19"/>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solidFill>
                  <a:srgbClr val="DA0002"/>
                </a:solidFill>
              </a:defRPr>
            </a:lvl1pPr>
            <a:lvl2pPr>
              <a:spcBef>
                <a:spcPts val="0"/>
              </a:spcBef>
              <a:defRPr>
                <a:solidFill>
                  <a:srgbClr val="DA0002"/>
                </a:solidFill>
              </a:defRPr>
            </a:lvl2pPr>
            <a:lvl3pPr>
              <a:spcBef>
                <a:spcPts val="0"/>
              </a:spcBef>
              <a:defRPr>
                <a:solidFill>
                  <a:srgbClr val="DA0002"/>
                </a:solidFill>
              </a:defRPr>
            </a:lvl3pPr>
            <a:lvl4pPr>
              <a:spcBef>
                <a:spcPts val="0"/>
              </a:spcBef>
              <a:defRPr>
                <a:solidFill>
                  <a:srgbClr val="DA0002"/>
                </a:solidFill>
              </a:defRPr>
            </a:lvl4pPr>
            <a:lvl5pPr>
              <a:spcBef>
                <a:spcPts val="0"/>
              </a:spcBef>
              <a:defRPr>
                <a:solidFill>
                  <a:srgbClr val="DA0002"/>
                </a:solidFill>
              </a:defRPr>
            </a:lvl5pPr>
            <a:lvl6pPr>
              <a:spcBef>
                <a:spcPts val="0"/>
              </a:spcBef>
              <a:defRPr>
                <a:solidFill>
                  <a:srgbClr val="DA0002"/>
                </a:solidFill>
              </a:defRPr>
            </a:lvl6pPr>
            <a:lvl7pPr>
              <a:spcBef>
                <a:spcPts val="0"/>
              </a:spcBef>
              <a:defRPr>
                <a:solidFill>
                  <a:srgbClr val="DA0002"/>
                </a:solidFill>
              </a:defRPr>
            </a:lvl7pPr>
            <a:lvl8pPr>
              <a:spcBef>
                <a:spcPts val="0"/>
              </a:spcBef>
              <a:defRPr>
                <a:solidFill>
                  <a:srgbClr val="DA0002"/>
                </a:solidFill>
              </a:defRPr>
            </a:lvl8pPr>
            <a:lvl9pPr>
              <a:spcBef>
                <a:spcPts val="0"/>
              </a:spcBef>
              <a:defRPr>
                <a:solidFill>
                  <a:srgbClr val="DA0002"/>
                </a:solidFill>
              </a:defRPr>
            </a:lvl9pPr>
          </a:lstStyle>
          <a:p>
            <a:endParaRPr/>
          </a:p>
        </p:txBody>
      </p:sp>
      <p:sp>
        <p:nvSpPr>
          <p:cNvPr id="22" name="Shape 22"/>
          <p:cNvSpPr txBox="1">
            <a:spLocks noGrp="1"/>
          </p:cNvSpPr>
          <p:nvPr>
            <p:ph type="body" idx="1"/>
          </p:nvPr>
        </p:nvSpPr>
        <p:spPr>
          <a:xfrm>
            <a:off x="457200" y="1200150"/>
            <a:ext cx="39945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3" name="Shape 23"/>
          <p:cNvSpPr txBox="1">
            <a:spLocks noGrp="1"/>
          </p:cNvSpPr>
          <p:nvPr>
            <p:ph type="body" idx="2"/>
          </p:nvPr>
        </p:nvSpPr>
        <p:spPr>
          <a:xfrm>
            <a:off x="4692273" y="1200150"/>
            <a:ext cx="3994500" cy="3725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cxnSp>
        <p:nvCxnSpPr>
          <p:cNvPr id="24" name="Shape 24"/>
          <p:cNvCxnSpPr/>
          <p:nvPr/>
        </p:nvCxnSpPr>
        <p:spPr>
          <a:xfrm>
            <a:off x="457200" y="1143000"/>
            <a:ext cx="8229600" cy="0"/>
          </a:xfrm>
          <a:prstGeom prst="straightConnector1">
            <a:avLst/>
          </a:prstGeom>
          <a:noFill/>
          <a:ln w="50800" cap="flat">
            <a:solidFill>
              <a:srgbClr val="DA0002"/>
            </a:solidFill>
            <a:prstDash val="solid"/>
            <a:round/>
            <a:headEnd type="none" w="med" len="med"/>
            <a:tailEnd type="none" w="med" len="med"/>
          </a:ln>
        </p:spPr>
      </p:cxnSp>
      <p:sp>
        <p:nvSpPr>
          <p:cNvPr id="25" name="Shape 25"/>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6"/>
        <p:cNvGrpSpPr/>
        <p:nvPr/>
      </p:nvGrpSpPr>
      <p:grpSpPr>
        <a:xfrm>
          <a:off x="0" y="0"/>
          <a:ext cx="0" cy="0"/>
          <a:chOff x="0" y="0"/>
          <a:chExt cx="0" cy="0"/>
        </a:xfrm>
      </p:grpSpPr>
      <p:sp>
        <p:nvSpPr>
          <p:cNvPr id="27" name="Shape 27"/>
          <p:cNvSpPr txBox="1">
            <a:spLocks noGrp="1"/>
          </p:cNvSpPr>
          <p:nvPr>
            <p:ph type="title"/>
          </p:nvPr>
        </p:nvSpPr>
        <p:spPr>
          <a:xfrm>
            <a:off x="457200" y="205978"/>
            <a:ext cx="8229600" cy="857400"/>
          </a:xfrm>
          <a:prstGeom prst="rect">
            <a:avLst/>
          </a:prstGeom>
        </p:spPr>
        <p:txBody>
          <a:bodyPr lIns="91425" tIns="91425" rIns="91425" bIns="91425" anchor="b"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cxnSp>
        <p:nvCxnSpPr>
          <p:cNvPr id="28" name="Shape 28"/>
          <p:cNvCxnSpPr/>
          <p:nvPr/>
        </p:nvCxnSpPr>
        <p:spPr>
          <a:xfrm>
            <a:off x="457200" y="1143000"/>
            <a:ext cx="8229600" cy="0"/>
          </a:xfrm>
          <a:prstGeom prst="straightConnector1">
            <a:avLst/>
          </a:prstGeom>
          <a:noFill/>
          <a:ln w="50800" cap="flat">
            <a:solidFill>
              <a:schemeClr val="accent1"/>
            </a:solidFill>
            <a:prstDash val="solid"/>
            <a:round/>
            <a:headEnd type="none" w="med" len="med"/>
            <a:tailEnd type="none" w="med" len="med"/>
          </a:ln>
        </p:spPr>
      </p:cxnSp>
      <p:sp>
        <p:nvSpPr>
          <p:cNvPr id="29" name="Shape 29"/>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30"/>
        <p:cNvGrpSpPr/>
        <p:nvPr/>
      </p:nvGrpSpPr>
      <p:grpSpPr>
        <a:xfrm>
          <a:off x="0" y="0"/>
          <a:ext cx="0" cy="0"/>
          <a:chOff x="0" y="0"/>
          <a:chExt cx="0" cy="0"/>
        </a:xfrm>
      </p:grpSpPr>
      <p:sp>
        <p:nvSpPr>
          <p:cNvPr id="31" name="Shape 31"/>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algn="ctr">
              <a:spcBef>
                <a:spcPts val="0"/>
              </a:spcBef>
              <a:buSzPct val="100000"/>
              <a:buNone/>
              <a:defRPr sz="1800"/>
            </a:lvl1pPr>
          </a:lstStyle>
          <a:p>
            <a:endParaRPr/>
          </a:p>
        </p:txBody>
      </p:sp>
      <p:cxnSp>
        <p:nvCxnSpPr>
          <p:cNvPr id="32" name="Shape 32"/>
          <p:cNvCxnSpPr/>
          <p:nvPr/>
        </p:nvCxnSpPr>
        <p:spPr>
          <a:xfrm>
            <a:off x="457200" y="4317760"/>
            <a:ext cx="8229600" cy="0"/>
          </a:xfrm>
          <a:prstGeom prst="straightConnector1">
            <a:avLst/>
          </a:prstGeom>
          <a:noFill/>
          <a:ln w="50800" cap="flat">
            <a:solidFill>
              <a:schemeClr val="lt2"/>
            </a:solidFill>
            <a:prstDash val="solid"/>
            <a:round/>
            <a:headEnd type="none" w="med" len="med"/>
            <a:tailEnd type="none" w="med" len="med"/>
          </a:ln>
        </p:spPr>
      </p:cxnSp>
      <p:sp>
        <p:nvSpPr>
          <p:cNvPr id="33" name="Shape 33"/>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34"/>
        <p:cNvGrpSpPr/>
        <p:nvPr/>
      </p:nvGrpSpPr>
      <p:grpSpPr>
        <a:xfrm>
          <a:off x="0" y="0"/>
          <a:ext cx="0" cy="0"/>
          <a:chOff x="0" y="0"/>
          <a:chExt cx="0" cy="0"/>
        </a:xfrm>
      </p:grpSpPr>
      <p:cxnSp>
        <p:nvCxnSpPr>
          <p:cNvPr id="35" name="Shape 35"/>
          <p:cNvCxnSpPr/>
          <p:nvPr/>
        </p:nvCxnSpPr>
        <p:spPr>
          <a:xfrm>
            <a:off x="457200" y="113139"/>
            <a:ext cx="8229600" cy="0"/>
          </a:xfrm>
          <a:prstGeom prst="straightConnector1">
            <a:avLst/>
          </a:prstGeom>
          <a:noFill/>
          <a:ln w="50800" cap="flat">
            <a:solidFill>
              <a:schemeClr val="lt2"/>
            </a:solidFill>
            <a:prstDash val="solid"/>
            <a:round/>
            <a:headEnd type="none" w="med" len="med"/>
            <a:tailEnd type="none" w="med" len="med"/>
          </a:ln>
        </p:spPr>
      </p:cxnSp>
      <p:sp>
        <p:nvSpPr>
          <p:cNvPr id="36" name="Shape 36"/>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lvl1pPr>
              <a:spcBef>
                <a:spcPts val="0"/>
              </a:spcBef>
              <a:buNone/>
              <a:defRPr/>
            </a:lvl1pPr>
          </a:lstStyle>
          <a:p>
            <a:pPr>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a:spcBef>
                <a:spcPts val="0"/>
              </a:spcBef>
              <a:buClr>
                <a:schemeClr val="accent1"/>
              </a:buClr>
              <a:buSzPct val="100000"/>
              <a:buNone/>
              <a:defRPr sz="3600" b="1">
                <a:solidFill>
                  <a:schemeClr val="accent1"/>
                </a:solidFill>
              </a:defRPr>
            </a:lvl1pPr>
            <a:lvl2pPr>
              <a:spcBef>
                <a:spcPts val="0"/>
              </a:spcBef>
              <a:buClr>
                <a:schemeClr val="accent1"/>
              </a:buClr>
              <a:buSzPct val="100000"/>
              <a:buNone/>
              <a:defRPr sz="3600" b="1">
                <a:solidFill>
                  <a:schemeClr val="accent1"/>
                </a:solidFill>
              </a:defRPr>
            </a:lvl2pPr>
            <a:lvl3pPr>
              <a:spcBef>
                <a:spcPts val="0"/>
              </a:spcBef>
              <a:buClr>
                <a:schemeClr val="accent1"/>
              </a:buClr>
              <a:buSzPct val="100000"/>
              <a:buNone/>
              <a:defRPr sz="3600" b="1">
                <a:solidFill>
                  <a:schemeClr val="accent1"/>
                </a:solidFill>
              </a:defRPr>
            </a:lvl3pPr>
            <a:lvl4pPr>
              <a:spcBef>
                <a:spcPts val="0"/>
              </a:spcBef>
              <a:buClr>
                <a:schemeClr val="accent1"/>
              </a:buClr>
              <a:buSzPct val="100000"/>
              <a:buNone/>
              <a:defRPr sz="3600" b="1">
                <a:solidFill>
                  <a:schemeClr val="accent1"/>
                </a:solidFill>
              </a:defRPr>
            </a:lvl4pPr>
            <a:lvl5pPr>
              <a:spcBef>
                <a:spcPts val="0"/>
              </a:spcBef>
              <a:buClr>
                <a:schemeClr val="accent1"/>
              </a:buClr>
              <a:buSzPct val="100000"/>
              <a:buNone/>
              <a:defRPr sz="3600" b="1">
                <a:solidFill>
                  <a:schemeClr val="accent1"/>
                </a:solidFill>
              </a:defRPr>
            </a:lvl5pPr>
            <a:lvl6pPr>
              <a:spcBef>
                <a:spcPts val="0"/>
              </a:spcBef>
              <a:buClr>
                <a:schemeClr val="accent1"/>
              </a:buClr>
              <a:buSzPct val="100000"/>
              <a:buNone/>
              <a:defRPr sz="3600" b="1">
                <a:solidFill>
                  <a:schemeClr val="accent1"/>
                </a:solidFill>
              </a:defRPr>
            </a:lvl6pPr>
            <a:lvl7pPr>
              <a:spcBef>
                <a:spcPts val="0"/>
              </a:spcBef>
              <a:buClr>
                <a:schemeClr val="accent1"/>
              </a:buClr>
              <a:buSzPct val="100000"/>
              <a:buNone/>
              <a:defRPr sz="3600" b="1">
                <a:solidFill>
                  <a:schemeClr val="accent1"/>
                </a:solidFill>
              </a:defRPr>
            </a:lvl7pPr>
            <a:lvl8pPr>
              <a:spcBef>
                <a:spcPts val="0"/>
              </a:spcBef>
              <a:buClr>
                <a:schemeClr val="accent1"/>
              </a:buClr>
              <a:buSzPct val="100000"/>
              <a:buNone/>
              <a:defRPr sz="3600" b="1">
                <a:solidFill>
                  <a:schemeClr val="accent1"/>
                </a:solidFill>
              </a:defRPr>
            </a:lvl8pPr>
            <a:lvl9pPr>
              <a:spcBef>
                <a:spcPts val="0"/>
              </a:spcBef>
              <a:buClr>
                <a:schemeClr val="accent1"/>
              </a:buClr>
              <a:buSzPct val="100000"/>
              <a:buNone/>
              <a:defRPr sz="3600" b="1">
                <a:solidFill>
                  <a:schemeClr val="accent1"/>
                </a:solidFill>
              </a:defRPr>
            </a:lvl9pPr>
          </a:lstStyle>
          <a:p>
            <a:endParaRPr/>
          </a:p>
        </p:txBody>
      </p:sp>
      <p:sp>
        <p:nvSpPr>
          <p:cNvPr id="6" name="Shape 6"/>
          <p:cNvSpPr txBox="1">
            <a:spLocks noGrp="1"/>
          </p:cNvSpPr>
          <p:nvPr>
            <p:ph type="body" idx="1"/>
          </p:nvPr>
        </p:nvSpPr>
        <p:spPr>
          <a:xfrm>
            <a:off x="457200" y="1200150"/>
            <a:ext cx="8229600" cy="3725699"/>
          </a:xfrm>
          <a:prstGeom prst="rect">
            <a:avLst/>
          </a:prstGeom>
          <a:noFill/>
          <a:ln>
            <a:noFill/>
          </a:ln>
        </p:spPr>
        <p:txBody>
          <a:bodyPr lIns="91425" tIns="91425" rIns="91425" bIns="91425" anchor="t" anchorCtr="0"/>
          <a:lstStyle>
            <a:lvl1pPr>
              <a:spcBef>
                <a:spcPts val="600"/>
              </a:spcBef>
              <a:buClr>
                <a:schemeClr val="dk1"/>
              </a:buClr>
              <a:buSzPct val="100000"/>
              <a:defRPr sz="3000">
                <a:solidFill>
                  <a:schemeClr val="dk1"/>
                </a:solidFill>
              </a:defRPr>
            </a:lvl1pPr>
            <a:lvl2pPr>
              <a:spcBef>
                <a:spcPts val="480"/>
              </a:spcBef>
              <a:buClr>
                <a:schemeClr val="dk1"/>
              </a:buClr>
              <a:buSzPct val="100000"/>
              <a:defRPr sz="2400">
                <a:solidFill>
                  <a:schemeClr val="dk1"/>
                </a:solidFill>
              </a:defRPr>
            </a:lvl2pPr>
            <a:lvl3pPr>
              <a:spcBef>
                <a:spcPts val="480"/>
              </a:spcBef>
              <a:buClr>
                <a:schemeClr val="dk1"/>
              </a:buClr>
              <a:buSzPct val="100000"/>
              <a:defRPr sz="2400">
                <a:solidFill>
                  <a:schemeClr val="dk1"/>
                </a:solidFill>
              </a:defRPr>
            </a:lvl3pPr>
            <a:lvl4pPr>
              <a:spcBef>
                <a:spcPts val="360"/>
              </a:spcBef>
              <a:buClr>
                <a:schemeClr val="dk1"/>
              </a:buClr>
              <a:buSzPct val="100000"/>
              <a:defRPr sz="1800">
                <a:solidFill>
                  <a:schemeClr val="dk1"/>
                </a:solidFill>
              </a:defRPr>
            </a:lvl4pPr>
            <a:lvl5pPr>
              <a:spcBef>
                <a:spcPts val="360"/>
              </a:spcBef>
              <a:buClr>
                <a:schemeClr val="dk1"/>
              </a:buClr>
              <a:buSzPct val="100000"/>
              <a:defRPr sz="1800">
                <a:solidFill>
                  <a:schemeClr val="dk1"/>
                </a:solidFill>
              </a:defRPr>
            </a:lvl5pPr>
            <a:lvl6pPr>
              <a:spcBef>
                <a:spcPts val="360"/>
              </a:spcBef>
              <a:buClr>
                <a:schemeClr val="dk1"/>
              </a:buClr>
              <a:buSzPct val="100000"/>
              <a:defRPr sz="1800">
                <a:solidFill>
                  <a:schemeClr val="dk1"/>
                </a:solidFill>
              </a:defRPr>
            </a:lvl6pPr>
            <a:lvl7pPr>
              <a:spcBef>
                <a:spcPts val="360"/>
              </a:spcBef>
              <a:buClr>
                <a:schemeClr val="dk1"/>
              </a:buClr>
              <a:buSzPct val="100000"/>
              <a:defRPr sz="1800">
                <a:solidFill>
                  <a:schemeClr val="dk1"/>
                </a:solidFill>
              </a:defRPr>
            </a:lvl7pPr>
            <a:lvl8pPr>
              <a:spcBef>
                <a:spcPts val="360"/>
              </a:spcBef>
              <a:buClr>
                <a:schemeClr val="dk1"/>
              </a:buClr>
              <a:buSzPct val="100000"/>
              <a:defRPr sz="1800">
                <a:solidFill>
                  <a:schemeClr val="dk1"/>
                </a:solidFill>
              </a:defRPr>
            </a:lvl8pPr>
            <a:lvl9pPr>
              <a:spcBef>
                <a:spcPts val="360"/>
              </a:spcBef>
              <a:buClr>
                <a:schemeClr val="dk1"/>
              </a:buClr>
              <a:buSzPct val="100000"/>
              <a:defRPr sz="1800">
                <a:solidFill>
                  <a:schemeClr val="dk1"/>
                </a:solidFill>
              </a:defRPr>
            </a:lvl9pPr>
          </a:lstStyle>
          <a:p>
            <a:endParaRPr/>
          </a:p>
        </p:txBody>
      </p:sp>
      <p:cxnSp>
        <p:nvCxnSpPr>
          <p:cNvPr id="7" name="Shape 7"/>
          <p:cNvCxnSpPr/>
          <p:nvPr/>
        </p:nvCxnSpPr>
        <p:spPr>
          <a:xfrm>
            <a:off x="457200" y="5023259"/>
            <a:ext cx="8229600" cy="0"/>
          </a:xfrm>
          <a:prstGeom prst="straightConnector1">
            <a:avLst/>
          </a:prstGeom>
          <a:noFill/>
          <a:ln w="50800" cap="flat">
            <a:solidFill>
              <a:schemeClr val="lt2"/>
            </a:solidFill>
            <a:prstDash val="solid"/>
            <a:round/>
            <a:headEnd type="none" w="med" len="med"/>
            <a:tailEnd type="none" w="med" len="med"/>
          </a:ln>
        </p:spPr>
      </p:cxnSp>
      <p:sp>
        <p:nvSpPr>
          <p:cNvPr id="8" name="Shape 8"/>
          <p:cNvSpPr txBox="1">
            <a:spLocks noGrp="1"/>
          </p:cNvSpPr>
          <p:nvPr>
            <p:ph type="sldNum" idx="12"/>
          </p:nvPr>
        </p:nvSpPr>
        <p:spPr>
          <a:xfrm>
            <a:off x="8556791" y="4749850"/>
            <a:ext cx="548699" cy="393600"/>
          </a:xfrm>
          <a:prstGeom prst="rect">
            <a:avLst/>
          </a:prstGeom>
          <a:noFill/>
          <a:ln>
            <a:noFill/>
          </a:ln>
        </p:spPr>
        <p:txBody>
          <a:bodyPr lIns="91425" tIns="91425" rIns="91425" bIns="91425" anchor="ctr" anchorCtr="0">
            <a:noAutofit/>
          </a:bodyPr>
          <a:lstStyle>
            <a:lvl1pPr algn="r">
              <a:spcBef>
                <a:spcPts val="0"/>
              </a:spcBef>
              <a:buNone/>
              <a:defRPr sz="1300">
                <a:solidFill>
                  <a:schemeClr val="dk1"/>
                </a:solidFill>
              </a:defRPr>
            </a:lvl1pPr>
          </a:lstStyle>
          <a:p>
            <a:pPr>
              <a:spcBef>
                <a:spcPts val="0"/>
              </a:spcBef>
              <a:buNone/>
            </a:pPr>
            <a:fld id="{00000000-1234-1234-1234-123412341234}" type="slidenum">
              <a:rPr lang="en"/>
              <a:t>‹#›</a:t>
            </a:fld>
            <a:endParaRPr lang="en"/>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
        <p:cNvGrpSpPr/>
        <p:nvPr/>
      </p:nvGrpSpPr>
      <p:grpSpPr>
        <a:xfrm>
          <a:off x="0" y="0"/>
          <a:ext cx="0" cy="0"/>
          <a:chOff x="0" y="0"/>
          <a:chExt cx="0" cy="0"/>
        </a:xfrm>
      </p:grpSpPr>
      <p:sp>
        <p:nvSpPr>
          <p:cNvPr id="38" name="Shape 38"/>
          <p:cNvSpPr txBox="1">
            <a:spLocks noGrp="1"/>
          </p:cNvSpPr>
          <p:nvPr>
            <p:ph type="ctrTitle"/>
          </p:nvPr>
        </p:nvSpPr>
        <p:spPr>
          <a:xfrm>
            <a:off x="457200" y="563759"/>
            <a:ext cx="8229600" cy="3009600"/>
          </a:xfrm>
          <a:prstGeom prst="rect">
            <a:avLst/>
          </a:prstGeom>
        </p:spPr>
        <p:txBody>
          <a:bodyPr lIns="91425" tIns="91425" rIns="91425" bIns="91425" anchor="t" anchorCtr="0">
            <a:noAutofit/>
          </a:bodyPr>
          <a:lstStyle/>
          <a:p>
            <a:pPr algn="r" rtl="0">
              <a:spcBef>
                <a:spcPts val="0"/>
              </a:spcBef>
              <a:buNone/>
            </a:pPr>
            <a:r>
              <a:rPr lang="en" dirty="0"/>
              <a:t>SLHS-SIM</a:t>
            </a:r>
          </a:p>
          <a:p>
            <a:pPr algn="r" rtl="0">
              <a:spcBef>
                <a:spcPts val="0"/>
              </a:spcBef>
              <a:buNone/>
            </a:pPr>
            <a:r>
              <a:rPr lang="en" sz="1800" dirty="0" smtClean="0"/>
              <a:t>Design Lead - Devika </a:t>
            </a:r>
            <a:r>
              <a:rPr lang="en" sz="1800" dirty="0"/>
              <a:t>Pradhan</a:t>
            </a:r>
          </a:p>
          <a:p>
            <a:pPr algn="r" rtl="0">
              <a:spcBef>
                <a:spcPts val="0"/>
              </a:spcBef>
              <a:buNone/>
            </a:pPr>
            <a:r>
              <a:rPr lang="en" sz="1800" dirty="0"/>
              <a:t>Hang Yang</a:t>
            </a:r>
          </a:p>
          <a:p>
            <a:pPr algn="r" rtl="0">
              <a:spcBef>
                <a:spcPts val="0"/>
              </a:spcBef>
              <a:buNone/>
            </a:pPr>
            <a:r>
              <a:rPr lang="en" sz="1800" dirty="0" smtClean="0"/>
              <a:t>Liaison- Michael </a:t>
            </a:r>
            <a:r>
              <a:rPr lang="en" sz="1800" dirty="0"/>
              <a:t>Wu</a:t>
            </a:r>
          </a:p>
          <a:p>
            <a:pPr algn="r" rtl="0">
              <a:spcBef>
                <a:spcPts val="0"/>
              </a:spcBef>
              <a:buNone/>
            </a:pPr>
            <a:r>
              <a:rPr lang="en" sz="1800" dirty="0"/>
              <a:t>Taoyue Zhang</a:t>
            </a:r>
          </a:p>
        </p:txBody>
      </p:sp>
      <p:sp>
        <p:nvSpPr>
          <p:cNvPr id="39" name="Shape 39"/>
          <p:cNvSpPr txBox="1">
            <a:spLocks noGrp="1"/>
          </p:cNvSpPr>
          <p:nvPr>
            <p:ph type="subTitle" idx="1"/>
          </p:nvPr>
        </p:nvSpPr>
        <p:spPr>
          <a:xfrm>
            <a:off x="457200" y="3716392"/>
            <a:ext cx="8229600" cy="1232699"/>
          </a:xfrm>
          <a:prstGeom prst="rect">
            <a:avLst/>
          </a:prstGeom>
        </p:spPr>
        <p:txBody>
          <a:bodyPr lIns="91425" tIns="91425" rIns="91425" bIns="91425" anchor="t" anchorCtr="0">
            <a:noAutofit/>
          </a:bodyPr>
          <a:lstStyle/>
          <a:p>
            <a:pPr marL="0" indent="0">
              <a:spcBef>
                <a:spcPts val="0"/>
              </a:spcBef>
              <a:buNone/>
            </a:pPr>
            <a:r>
              <a:rPr lang="en" sz="2400"/>
              <a:t>                           Spring 2015 Mid-Semester Design Review</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688660"/>
            <a:ext cx="1282588" cy="1280083"/>
          </a:xfrm>
          <a:prstGeom prst="rect">
            <a:avLst/>
          </a:prstGeom>
        </p:spPr>
      </p:pic>
      <p:pic>
        <p:nvPicPr>
          <p:cNvPr id="3" name="Picture 2"/>
          <p:cNvPicPr>
            <a:picLocks noChangeAspect="1"/>
          </p:cNvPicPr>
          <p:nvPr/>
        </p:nvPicPr>
        <p:blipFill rotWithShape="1">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l="1503" t="14275" r="1932" b="6898"/>
          <a:stretch/>
        </p:blipFill>
        <p:spPr>
          <a:xfrm>
            <a:off x="6837770" y="4385883"/>
            <a:ext cx="1812615" cy="517890"/>
          </a:xfrm>
          <a:prstGeom prst="rect">
            <a:avLst/>
          </a:prstGeom>
        </p:spPr>
      </p:pic>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Simulation Slides</a:t>
            </a:r>
          </a:p>
        </p:txBody>
      </p:sp>
      <p:pic>
        <p:nvPicPr>
          <p:cNvPr id="98" name="Shape 98"/>
          <p:cNvPicPr preferRelativeResize="0"/>
          <p:nvPr/>
        </p:nvPicPr>
        <p:blipFill>
          <a:blip r:embed="rId3">
            <a:alphaModFix/>
          </a:blip>
          <a:stretch>
            <a:fillRect/>
          </a:stretch>
        </p:blipFill>
        <p:spPr>
          <a:xfrm>
            <a:off x="904225" y="1257499"/>
            <a:ext cx="6593975" cy="3575174"/>
          </a:xfrm>
          <a:prstGeom prst="rect">
            <a:avLst/>
          </a:prstGeom>
          <a:noFill/>
          <a:ln>
            <a:noFill/>
          </a:ln>
        </p:spPr>
      </p:pic>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pic>
        <p:nvPicPr>
          <p:cNvPr id="103" name="Shape 103"/>
          <p:cNvPicPr preferRelativeResize="0"/>
          <p:nvPr/>
        </p:nvPicPr>
        <p:blipFill>
          <a:blip r:embed="rId3">
            <a:alphaModFix/>
          </a:blip>
          <a:stretch>
            <a:fillRect/>
          </a:stretch>
        </p:blipFill>
        <p:spPr>
          <a:xfrm>
            <a:off x="0" y="47874"/>
            <a:ext cx="9204950" cy="4990801"/>
          </a:xfrm>
          <a:prstGeom prst="rect">
            <a:avLst/>
          </a:prstGeom>
          <a:noFill/>
          <a:ln>
            <a:noFill/>
          </a:ln>
        </p:spPr>
      </p:pic>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endParaRPr/>
          </a:p>
        </p:txBody>
      </p:sp>
      <p:sp>
        <p:nvSpPr>
          <p:cNvPr id="109" name="Shape 109"/>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a:spcBef>
                <a:spcPts val="0"/>
              </a:spcBef>
              <a:buNone/>
            </a:pPr>
            <a:endParaRPr/>
          </a:p>
        </p:txBody>
      </p:sp>
      <p:pic>
        <p:nvPicPr>
          <p:cNvPr id="110" name="Shape 110"/>
          <p:cNvPicPr preferRelativeResize="0"/>
          <p:nvPr/>
        </p:nvPicPr>
        <p:blipFill>
          <a:blip r:embed="rId3">
            <a:alphaModFix/>
          </a:blip>
          <a:stretch>
            <a:fillRect/>
          </a:stretch>
        </p:blipFill>
        <p:spPr>
          <a:xfrm>
            <a:off x="0" y="0"/>
            <a:ext cx="9085152" cy="5143500"/>
          </a:xfrm>
          <a:prstGeom prst="rect">
            <a:avLst/>
          </a:prstGeom>
          <a:noFill/>
          <a:ln>
            <a:noFill/>
          </a:ln>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Specs of the Simulation and Code</a:t>
            </a:r>
          </a:p>
        </p:txBody>
      </p:sp>
      <p:sp>
        <p:nvSpPr>
          <p:cNvPr id="116" name="Shape 116"/>
          <p:cNvSpPr txBox="1">
            <a:spLocks noGrp="1"/>
          </p:cNvSpPr>
          <p:nvPr>
            <p:ph type="body" idx="1"/>
          </p:nvPr>
        </p:nvSpPr>
        <p:spPr>
          <a:xfrm>
            <a:off x="457200" y="1200150"/>
            <a:ext cx="8229600" cy="3725699"/>
          </a:xfrm>
          <a:prstGeom prst="rect">
            <a:avLst/>
          </a:prstGeom>
        </p:spPr>
        <p:txBody>
          <a:bodyPr lIns="91425" tIns="91425" rIns="91425" bIns="91425" anchor="t" anchorCtr="0">
            <a:normAutofit/>
          </a:bodyPr>
          <a:lstStyle/>
          <a:p>
            <a:pPr marL="457200" lvl="0" indent="-419100" rtl="0">
              <a:spcBef>
                <a:spcPts val="0"/>
              </a:spcBef>
              <a:buClr>
                <a:schemeClr val="dk1"/>
              </a:buClr>
              <a:buSzPct val="100000"/>
              <a:buFont typeface="Arial"/>
              <a:buChar char="●"/>
            </a:pPr>
            <a:r>
              <a:rPr lang="en" sz="2000" dirty="0"/>
              <a:t>The time stamps are </a:t>
            </a:r>
            <a:r>
              <a:rPr lang="en" sz="2000" dirty="0" smtClean="0"/>
              <a:t>flexible and will eventually be stored in a database</a:t>
            </a:r>
          </a:p>
          <a:p>
            <a:pPr marL="457200" lvl="0" indent="-419100" rtl="0">
              <a:spcBef>
                <a:spcPts val="0"/>
              </a:spcBef>
              <a:buClr>
                <a:schemeClr val="dk1"/>
              </a:buClr>
              <a:buSzPct val="100000"/>
              <a:buFont typeface="Arial"/>
              <a:buChar char="●"/>
            </a:pPr>
            <a:r>
              <a:rPr lang="en" sz="2000" dirty="0" smtClean="0"/>
              <a:t>The </a:t>
            </a:r>
            <a:r>
              <a:rPr lang="en" sz="2000" dirty="0"/>
              <a:t>simulation records user </a:t>
            </a:r>
            <a:r>
              <a:rPr lang="en" sz="2000" dirty="0" smtClean="0"/>
              <a:t>responses to give performance feedback, but most importantly reinforces concept by informing the student of incorrect responses and explaining why</a:t>
            </a:r>
            <a:endParaRPr lang="en" sz="2000" dirty="0"/>
          </a:p>
          <a:p>
            <a:pPr marL="457200" lvl="0" indent="-419100" rtl="0">
              <a:spcBef>
                <a:spcPts val="0"/>
              </a:spcBef>
              <a:buClr>
                <a:schemeClr val="dk1"/>
              </a:buClr>
              <a:buSzPct val="100000"/>
              <a:buFont typeface="Arial"/>
              <a:buChar char="●"/>
            </a:pPr>
            <a:r>
              <a:rPr lang="en" sz="2000" dirty="0"/>
              <a:t>Subject can review </a:t>
            </a:r>
            <a:r>
              <a:rPr lang="en" sz="2000" dirty="0" smtClean="0"/>
              <a:t>segments of the simulation, but cannot go back (currently - this option is still available)</a:t>
            </a:r>
          </a:p>
          <a:p>
            <a:pPr marL="457200" lvl="0" indent="-419100" rtl="0">
              <a:spcBef>
                <a:spcPts val="0"/>
              </a:spcBef>
              <a:buClr>
                <a:schemeClr val="dk1"/>
              </a:buClr>
              <a:buSzPct val="100000"/>
              <a:buFont typeface="Arial"/>
              <a:buChar char="●"/>
            </a:pPr>
            <a:endParaRPr lang="en" sz="2000" dirty="0"/>
          </a:p>
          <a:p>
            <a:pPr marL="457200" lvl="0" indent="-419100">
              <a:spcBef>
                <a:spcPts val="0"/>
              </a:spcBef>
              <a:buClr>
                <a:schemeClr val="dk1"/>
              </a:buClr>
              <a:buSzPct val="100000"/>
              <a:buFont typeface="Arial"/>
              <a:buChar char="●"/>
            </a:pPr>
            <a:r>
              <a:rPr lang="en" sz="2000" dirty="0" smtClean="0"/>
              <a:t>Integrates Jquery </a:t>
            </a:r>
            <a:r>
              <a:rPr lang="en" sz="2000" dirty="0"/>
              <a:t>and </a:t>
            </a:r>
            <a:r>
              <a:rPr lang="en" sz="2000" dirty="0" smtClean="0"/>
              <a:t>Javascript using </a:t>
            </a:r>
            <a:r>
              <a:rPr lang="en" sz="2000" dirty="0"/>
              <a:t>online standard </a:t>
            </a:r>
            <a:r>
              <a:rPr lang="en" sz="2000" dirty="0" smtClean="0"/>
              <a:t>libraries, although the goal is eventually to eliminate all the but the most necessary (jquery and bootstrap)</a:t>
            </a:r>
            <a:endParaRPr lang="en" sz="2000" dirty="0"/>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Technology Credits</a:t>
            </a:r>
            <a:endParaRPr lang="en-US" dirty="0"/>
          </a:p>
        </p:txBody>
      </p:sp>
      <p:sp>
        <p:nvSpPr>
          <p:cNvPr id="3" name="Text Placeholder 2"/>
          <p:cNvSpPr>
            <a:spLocks noGrp="1"/>
          </p:cNvSpPr>
          <p:nvPr>
            <p:ph type="body" idx="1"/>
          </p:nvPr>
        </p:nvSpPr>
        <p:spPr/>
        <p:txBody>
          <a:bodyPr/>
          <a:lstStyle/>
          <a:p>
            <a:pPr marL="457200" indent="-457200">
              <a:buFont typeface="Arial" panose="020B0604020202020204" pitchFamily="34" charset="0"/>
              <a:buChar char="•"/>
            </a:pPr>
            <a:r>
              <a:rPr lang="en-US" dirty="0" smtClean="0"/>
              <a:t>jQuery</a:t>
            </a:r>
          </a:p>
          <a:p>
            <a:pPr marL="457200" indent="-457200">
              <a:buFont typeface="Arial" panose="020B0604020202020204" pitchFamily="34" charset="0"/>
              <a:buChar char="•"/>
            </a:pPr>
            <a:r>
              <a:rPr lang="en-US" dirty="0" smtClean="0"/>
              <a:t>JavaScript</a:t>
            </a:r>
          </a:p>
          <a:p>
            <a:pPr marL="457200" indent="-457200">
              <a:buFont typeface="Arial" panose="020B0604020202020204" pitchFamily="34" charset="0"/>
              <a:buChar char="•"/>
            </a:pPr>
            <a:r>
              <a:rPr lang="en-US" dirty="0" smtClean="0"/>
              <a:t>HTML5/CSS3</a:t>
            </a:r>
          </a:p>
          <a:p>
            <a:pPr marL="457200" indent="-457200">
              <a:buFont typeface="Arial" panose="020B0604020202020204" pitchFamily="34" charset="0"/>
              <a:buChar char="•"/>
            </a:pPr>
            <a:r>
              <a:rPr lang="en-US" dirty="0" smtClean="0"/>
              <a:t>Owl carousel (likely to be purged)</a:t>
            </a:r>
          </a:p>
          <a:p>
            <a:pPr marL="457200" indent="-457200">
              <a:buFont typeface="Arial" panose="020B0604020202020204" pitchFamily="34" charset="0"/>
              <a:buChar char="•"/>
            </a:pPr>
            <a:r>
              <a:rPr lang="en-US" dirty="0" err="1"/>
              <a:t>v</a:t>
            </a:r>
            <a:r>
              <a:rPr lang="en-US" dirty="0" err="1" smtClean="0"/>
              <a:t>ideojs</a:t>
            </a:r>
            <a:endParaRPr lang="en-US" dirty="0" smtClean="0"/>
          </a:p>
          <a:p>
            <a:pPr marL="457200" indent="-457200">
              <a:buFont typeface="Arial" panose="020B0604020202020204" pitchFamily="34" charset="0"/>
              <a:buChar char="•"/>
            </a:pPr>
            <a:r>
              <a:rPr lang="en-US" dirty="0" smtClean="0"/>
              <a:t>bootstrap</a:t>
            </a:r>
            <a:endParaRPr lang="en-US" dirty="0"/>
          </a:p>
        </p:txBody>
      </p:sp>
    </p:spTree>
    <p:extLst>
      <p:ext uri="{BB962C8B-B14F-4D97-AF65-F5344CB8AC3E}">
        <p14:creationId xmlns:p14="http://schemas.microsoft.com/office/powerpoint/2010/main" val="3054065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SWOT Analysis</a:t>
            </a:r>
          </a:p>
        </p:txBody>
      </p:sp>
      <p:sp>
        <p:nvSpPr>
          <p:cNvPr id="122" name="Shape 122"/>
          <p:cNvSpPr/>
          <p:nvPr/>
        </p:nvSpPr>
        <p:spPr>
          <a:xfrm>
            <a:off x="526800" y="1200150"/>
            <a:ext cx="3646800" cy="1736699"/>
          </a:xfrm>
          <a:prstGeom prst="roundRect">
            <a:avLst>
              <a:gd name="adj" fmla="val 16667"/>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rtl="0">
              <a:spcBef>
                <a:spcPts val="0"/>
              </a:spcBef>
              <a:buNone/>
            </a:pPr>
            <a:r>
              <a:rPr lang="en" sz="2400">
                <a:latin typeface="Francois One"/>
                <a:ea typeface="Francois One"/>
                <a:cs typeface="Francois One"/>
                <a:sym typeface="Francois One"/>
              </a:rPr>
              <a:t>Strengths</a:t>
            </a:r>
          </a:p>
          <a:p>
            <a:pPr rtl="0">
              <a:spcBef>
                <a:spcPts val="0"/>
              </a:spcBef>
              <a:buNone/>
            </a:pPr>
            <a:endParaRPr/>
          </a:p>
          <a:p>
            <a:pPr rtl="0">
              <a:spcBef>
                <a:spcPts val="0"/>
              </a:spcBef>
              <a:buNone/>
            </a:pPr>
            <a:endParaRPr/>
          </a:p>
          <a:p>
            <a:pPr rtl="0">
              <a:spcBef>
                <a:spcPts val="0"/>
              </a:spcBef>
              <a:buNone/>
            </a:pPr>
            <a:endParaRPr/>
          </a:p>
          <a:p>
            <a:pPr>
              <a:spcBef>
                <a:spcPts val="0"/>
              </a:spcBef>
              <a:buNone/>
            </a:pPr>
            <a:r>
              <a:rPr lang="en"/>
              <a:t>We made the site more user friendly and flexible for the subject to experiment with.</a:t>
            </a:r>
          </a:p>
        </p:txBody>
      </p:sp>
      <p:sp>
        <p:nvSpPr>
          <p:cNvPr id="123" name="Shape 123"/>
          <p:cNvSpPr/>
          <p:nvPr/>
        </p:nvSpPr>
        <p:spPr>
          <a:xfrm>
            <a:off x="4781400" y="1200150"/>
            <a:ext cx="3533100" cy="1736699"/>
          </a:xfrm>
          <a:prstGeom prst="roundRect">
            <a:avLst>
              <a:gd name="adj" fmla="val 16667"/>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rtl="0">
              <a:spcBef>
                <a:spcPts val="0"/>
              </a:spcBef>
              <a:buNone/>
            </a:pPr>
            <a:r>
              <a:rPr lang="en" sz="2400" dirty="0">
                <a:latin typeface="Francois One"/>
                <a:ea typeface="Francois One"/>
                <a:cs typeface="Francois One"/>
                <a:sym typeface="Francois One"/>
              </a:rPr>
              <a:t>Weaknesses</a:t>
            </a:r>
          </a:p>
          <a:p>
            <a:pPr rtl="0">
              <a:spcBef>
                <a:spcPts val="0"/>
              </a:spcBef>
              <a:buNone/>
            </a:pPr>
            <a:endParaRPr sz="2400" dirty="0">
              <a:latin typeface="Francois One"/>
              <a:ea typeface="Francois One"/>
              <a:cs typeface="Francois One"/>
              <a:sym typeface="Francois One"/>
            </a:endParaRPr>
          </a:p>
          <a:p>
            <a:pPr rtl="0">
              <a:spcBef>
                <a:spcPts val="0"/>
              </a:spcBef>
              <a:buNone/>
            </a:pPr>
            <a:r>
              <a:rPr lang="en" dirty="0"/>
              <a:t>The simulation doesn’t incorporate all the constraints like age, number of past attempts in consideration, etc.  </a:t>
            </a:r>
          </a:p>
          <a:p>
            <a:pPr>
              <a:spcBef>
                <a:spcPts val="0"/>
              </a:spcBef>
              <a:buNone/>
            </a:pPr>
            <a:endParaRPr dirty="0"/>
          </a:p>
        </p:txBody>
      </p:sp>
      <p:sp>
        <p:nvSpPr>
          <p:cNvPr id="124" name="Shape 124"/>
          <p:cNvSpPr/>
          <p:nvPr/>
        </p:nvSpPr>
        <p:spPr>
          <a:xfrm>
            <a:off x="546000" y="2936550"/>
            <a:ext cx="3646800" cy="1736699"/>
          </a:xfrm>
          <a:prstGeom prst="roundRect">
            <a:avLst>
              <a:gd name="adj" fmla="val 16667"/>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rtl="0">
              <a:spcBef>
                <a:spcPts val="0"/>
              </a:spcBef>
              <a:buNone/>
            </a:pPr>
            <a:r>
              <a:rPr lang="en" sz="2400" dirty="0" smtClean="0">
                <a:latin typeface="Francois One"/>
                <a:ea typeface="Francois One"/>
                <a:cs typeface="Francois One"/>
                <a:sym typeface="Francois One"/>
              </a:rPr>
              <a:t>Opportunities</a:t>
            </a:r>
          </a:p>
          <a:p>
            <a:pPr rtl="0">
              <a:spcBef>
                <a:spcPts val="0"/>
              </a:spcBef>
              <a:buNone/>
            </a:pPr>
            <a:endParaRPr sz="2400" dirty="0">
              <a:latin typeface="Francois One"/>
              <a:ea typeface="Francois One"/>
              <a:cs typeface="Francois One"/>
              <a:sym typeface="Francois One"/>
            </a:endParaRPr>
          </a:p>
          <a:p>
            <a:pPr>
              <a:spcBef>
                <a:spcPts val="0"/>
              </a:spcBef>
              <a:buNone/>
            </a:pPr>
            <a:r>
              <a:rPr lang="en" dirty="0" smtClean="0"/>
              <a:t>With the videos in our hands, we can now test the simulation in a realistic-scenario</a:t>
            </a:r>
            <a:endParaRPr lang="en" dirty="0"/>
          </a:p>
        </p:txBody>
      </p:sp>
      <p:sp>
        <p:nvSpPr>
          <p:cNvPr id="125" name="Shape 125"/>
          <p:cNvSpPr/>
          <p:nvPr/>
        </p:nvSpPr>
        <p:spPr>
          <a:xfrm>
            <a:off x="4781400" y="2936550"/>
            <a:ext cx="3533100" cy="1736699"/>
          </a:xfrm>
          <a:prstGeom prst="roundRect">
            <a:avLst>
              <a:gd name="adj" fmla="val 16667"/>
            </a:avLst>
          </a:prstGeom>
          <a:solidFill>
            <a:schemeClr val="lt2"/>
          </a:solidFill>
          <a:ln w="19050" cap="flat">
            <a:solidFill>
              <a:schemeClr val="dk2"/>
            </a:solidFill>
            <a:prstDash val="solid"/>
            <a:round/>
            <a:headEnd type="none" w="med" len="med"/>
            <a:tailEnd type="none" w="med" len="med"/>
          </a:ln>
        </p:spPr>
        <p:txBody>
          <a:bodyPr lIns="91425" tIns="91425" rIns="91425" bIns="91425" anchor="ctr" anchorCtr="0">
            <a:noAutofit/>
          </a:bodyPr>
          <a:lstStyle/>
          <a:p>
            <a:pPr rtl="0">
              <a:spcBef>
                <a:spcPts val="0"/>
              </a:spcBef>
              <a:buNone/>
            </a:pPr>
            <a:r>
              <a:rPr lang="en" sz="2400" dirty="0">
                <a:latin typeface="Francois One"/>
                <a:ea typeface="Francois One"/>
                <a:cs typeface="Francois One"/>
                <a:sym typeface="Francois One"/>
              </a:rPr>
              <a:t>Threats</a:t>
            </a:r>
          </a:p>
          <a:p>
            <a:pPr rtl="0">
              <a:spcBef>
                <a:spcPts val="0"/>
              </a:spcBef>
              <a:buNone/>
            </a:pPr>
            <a:r>
              <a:rPr lang="en" dirty="0"/>
              <a:t>For better results, we need all </a:t>
            </a:r>
            <a:r>
              <a:rPr lang="en" dirty="0" smtClean="0"/>
              <a:t>members </a:t>
            </a:r>
            <a:r>
              <a:rPr lang="en" dirty="0"/>
              <a:t>to become proficient with coding</a:t>
            </a:r>
          </a:p>
          <a:p>
            <a:pPr rtl="0">
              <a:spcBef>
                <a:spcPts val="0"/>
              </a:spcBef>
              <a:buNone/>
            </a:pPr>
            <a:endParaRPr dirty="0"/>
          </a:p>
          <a:p>
            <a:pPr rtl="0">
              <a:spcBef>
                <a:spcPts val="0"/>
              </a:spcBef>
              <a:buNone/>
            </a:pPr>
            <a:endParaRPr dirty="0"/>
          </a:p>
          <a:p>
            <a:pPr>
              <a:spcBef>
                <a:spcPts val="0"/>
              </a:spcBef>
              <a:buNone/>
            </a:pPr>
            <a:endParaRPr dirty="0"/>
          </a:p>
        </p:txBody>
      </p:sp>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Semester Goals</a:t>
            </a:r>
          </a:p>
        </p:txBody>
      </p:sp>
      <p:sp>
        <p:nvSpPr>
          <p:cNvPr id="131" name="Shape 131"/>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419100" rtl="0">
              <a:spcBef>
                <a:spcPts val="0"/>
              </a:spcBef>
              <a:buClr>
                <a:schemeClr val="dk1"/>
              </a:buClr>
              <a:buSzPct val="100000"/>
              <a:buFont typeface="Arial"/>
              <a:buChar char="●"/>
            </a:pPr>
            <a:r>
              <a:rPr lang="en" dirty="0"/>
              <a:t>As a team work on making the simulation vidoes subject friendly and making the site interactive. </a:t>
            </a:r>
            <a:r>
              <a:rPr lang="en" dirty="0" smtClean="0"/>
              <a:t>Fulfilling all </a:t>
            </a:r>
            <a:r>
              <a:rPr lang="en" dirty="0"/>
              <a:t>the </a:t>
            </a:r>
            <a:r>
              <a:rPr lang="en" dirty="0" smtClean="0"/>
              <a:t>aforementioned objectives will realize this</a:t>
            </a:r>
            <a:endParaRPr lang="en" dirty="0"/>
          </a:p>
          <a:p>
            <a:pPr marL="457200" lvl="0" indent="-419100">
              <a:spcBef>
                <a:spcPts val="0"/>
              </a:spcBef>
              <a:buClr>
                <a:schemeClr val="dk1"/>
              </a:buClr>
              <a:buSzPct val="100000"/>
              <a:buFont typeface="Arial"/>
              <a:buChar char="●"/>
            </a:pPr>
            <a:r>
              <a:rPr lang="en" dirty="0"/>
              <a:t>Individually, </a:t>
            </a:r>
            <a:r>
              <a:rPr lang="en" dirty="0" smtClean="0"/>
              <a:t>we each want </a:t>
            </a:r>
            <a:r>
              <a:rPr lang="en" dirty="0"/>
              <a:t>to use this opportunity to </a:t>
            </a:r>
            <a:r>
              <a:rPr lang="en" dirty="0" smtClean="0"/>
              <a:t>broaden our </a:t>
            </a:r>
            <a:r>
              <a:rPr lang="en" smtClean="0"/>
              <a:t>knowledge of and experience with </a:t>
            </a:r>
            <a:r>
              <a:rPr lang="en" dirty="0" smtClean="0"/>
              <a:t>succinct programming</a:t>
            </a:r>
            <a:endParaRPr lang="en" dirty="0"/>
          </a:p>
        </p:txBody>
      </p:sp>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 of simulation in action</a:t>
            </a:r>
            <a:endParaRPr lang="en-US" dirty="0"/>
          </a:p>
        </p:txBody>
      </p:sp>
      <p:sp>
        <p:nvSpPr>
          <p:cNvPr id="3" name="Text Placeholder 2"/>
          <p:cNvSpPr>
            <a:spLocks noGrp="1"/>
          </p:cNvSpPr>
          <p:nvPr>
            <p:ph type="body" idx="1"/>
          </p:nvPr>
        </p:nvSpPr>
        <p:spPr/>
        <p:txBody>
          <a:bodyPr/>
          <a:lstStyle/>
          <a:p>
            <a:endParaRPr lang="en-US" dirty="0"/>
          </a:p>
        </p:txBody>
      </p:sp>
      <p:pic>
        <p:nvPicPr>
          <p:cNvPr id="4" name="2.23.165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0"/>
            <a:ext cx="9490339" cy="5931462"/>
          </a:xfrm>
          <a:prstGeom prst="rect">
            <a:avLst/>
          </a:prstGeom>
        </p:spPr>
      </p:pic>
    </p:spTree>
    <p:extLst>
      <p:ext uri="{BB962C8B-B14F-4D97-AF65-F5344CB8AC3E}">
        <p14:creationId xmlns:p14="http://schemas.microsoft.com/office/powerpoint/2010/main" val="4595262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Shape 136"/>
          <p:cNvPicPr preferRelativeResize="0"/>
          <p:nvPr/>
        </p:nvPicPr>
        <p:blipFill>
          <a:blip r:embed="rId3">
            <a:alphaModFix/>
          </a:blip>
          <a:stretch>
            <a:fillRect/>
          </a:stretch>
        </p:blipFill>
        <p:spPr>
          <a:xfrm>
            <a:off x="1613550" y="0"/>
            <a:ext cx="5667375" cy="514350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457200" y="177053"/>
            <a:ext cx="8229600" cy="857400"/>
          </a:xfrm>
          <a:prstGeom prst="rect">
            <a:avLst/>
          </a:prstGeom>
        </p:spPr>
        <p:txBody>
          <a:bodyPr lIns="91425" tIns="91425" rIns="91425" bIns="91425" anchor="b" anchorCtr="0">
            <a:noAutofit/>
          </a:bodyPr>
          <a:lstStyle/>
          <a:p>
            <a:pPr>
              <a:spcBef>
                <a:spcPts val="0"/>
              </a:spcBef>
              <a:buNone/>
            </a:pPr>
            <a:r>
              <a:rPr lang="en"/>
              <a:t>Partners</a:t>
            </a:r>
          </a:p>
        </p:txBody>
      </p:sp>
      <p:sp>
        <p:nvSpPr>
          <p:cNvPr id="45" name="Shape 45"/>
          <p:cNvSpPr txBox="1">
            <a:spLocks noGrp="1"/>
          </p:cNvSpPr>
          <p:nvPr>
            <p:ph type="body" idx="1"/>
          </p:nvPr>
        </p:nvSpPr>
        <p:spPr>
          <a:xfrm>
            <a:off x="1087675" y="1200150"/>
            <a:ext cx="7598999" cy="2822999"/>
          </a:xfrm>
          <a:prstGeom prst="rect">
            <a:avLst/>
          </a:prstGeom>
        </p:spPr>
        <p:txBody>
          <a:bodyPr lIns="91425" tIns="91425" rIns="91425" bIns="91425" anchor="t" anchorCtr="0">
            <a:noAutofit/>
          </a:bodyPr>
          <a:lstStyle/>
          <a:p>
            <a:pPr rtl="0">
              <a:spcBef>
                <a:spcPts val="0"/>
              </a:spcBef>
              <a:buNone/>
            </a:pPr>
            <a:r>
              <a:rPr lang="en" sz="2400" dirty="0"/>
              <a:t>In coöperation with the Purdue Department of Speech, Language, and Hearing Sciences (SLHS)</a:t>
            </a:r>
          </a:p>
          <a:p>
            <a:pPr rtl="0">
              <a:spcBef>
                <a:spcPts val="0"/>
              </a:spcBef>
              <a:buNone/>
            </a:pPr>
            <a:endParaRPr sz="2400" dirty="0"/>
          </a:p>
          <a:p>
            <a:pPr rtl="0">
              <a:spcBef>
                <a:spcPts val="0"/>
              </a:spcBef>
              <a:buNone/>
            </a:pPr>
            <a:r>
              <a:rPr lang="en" sz="2400" dirty="0"/>
              <a:t>Primary </a:t>
            </a:r>
            <a:r>
              <a:rPr lang="en" sz="2400" dirty="0" smtClean="0"/>
              <a:t>contacts:</a:t>
            </a:r>
            <a:endParaRPr lang="en" sz="2400" dirty="0"/>
          </a:p>
          <a:p>
            <a:pPr marL="457200" lvl="0" indent="-381000" rtl="0">
              <a:spcBef>
                <a:spcPts val="0"/>
              </a:spcBef>
              <a:buClr>
                <a:schemeClr val="dk1"/>
              </a:buClr>
              <a:buSzPct val="100000"/>
              <a:buFont typeface="Arial"/>
              <a:buChar char="-"/>
            </a:pPr>
            <a:r>
              <a:rPr lang="en" sz="2400" dirty="0"/>
              <a:t>Barbara </a:t>
            </a:r>
            <a:r>
              <a:rPr lang="en" sz="2400" dirty="0" smtClean="0"/>
              <a:t>Cicholski, M.A. </a:t>
            </a:r>
            <a:r>
              <a:rPr lang="en" sz="2400" dirty="0"/>
              <a:t>(Speech and </a:t>
            </a:r>
            <a:r>
              <a:rPr lang="en" sz="2400"/>
              <a:t>language </a:t>
            </a:r>
            <a:r>
              <a:rPr lang="en" sz="2400" smtClean="0"/>
              <a:t>pathology)</a:t>
            </a:r>
            <a:endParaRPr lang="en" sz="2400" dirty="0"/>
          </a:p>
          <a:p>
            <a:pPr marL="457200" lvl="0" indent="-381000" rtl="0">
              <a:spcBef>
                <a:spcPts val="0"/>
              </a:spcBef>
              <a:buClr>
                <a:schemeClr val="dk1"/>
              </a:buClr>
              <a:buSzPct val="100000"/>
              <a:buFont typeface="Arial"/>
              <a:buChar char="-"/>
            </a:pPr>
            <a:r>
              <a:rPr lang="en" sz="2400" dirty="0"/>
              <a:t>Anu </a:t>
            </a:r>
            <a:r>
              <a:rPr lang="en" sz="2400" dirty="0" smtClean="0"/>
              <a:t>Subramanian, Ph. </a:t>
            </a:r>
            <a:r>
              <a:rPr lang="en" sz="2400" dirty="0" smtClean="0"/>
              <a:t>D.</a:t>
            </a:r>
            <a:r>
              <a:rPr lang="en" sz="2400" dirty="0" smtClean="0"/>
              <a:t> (Clinical associate </a:t>
            </a:r>
            <a:r>
              <a:rPr lang="en" sz="2400" dirty="0" smtClean="0"/>
              <a:t>p</a:t>
            </a:r>
            <a:r>
              <a:rPr lang="en" sz="2400" dirty="0" smtClean="0"/>
              <a:t>rofessor; Speech and language pathology)</a:t>
            </a:r>
            <a:endParaRPr lang="en" sz="2400" dirty="0"/>
          </a:p>
          <a:p>
            <a:pPr lvl="0" rtl="0">
              <a:spcBef>
                <a:spcPts val="0"/>
              </a:spcBef>
              <a:buNone/>
            </a:pPr>
            <a:r>
              <a:rPr lang="en" sz="2400" dirty="0"/>
              <a:t>     </a:t>
            </a:r>
          </a:p>
          <a:p>
            <a:pPr lvl="0" rtl="0">
              <a:spcBef>
                <a:spcPts val="0"/>
              </a:spcBef>
              <a:buNone/>
            </a:pPr>
            <a:r>
              <a:rPr lang="en" sz="2400" dirty="0"/>
              <a:t> </a:t>
            </a:r>
          </a:p>
          <a:p>
            <a:pPr lvl="0" rtl="0">
              <a:spcBef>
                <a:spcPts val="0"/>
              </a:spcBef>
              <a:buNone/>
            </a:pPr>
            <a:endParaRPr sz="2400" dirty="0"/>
          </a:p>
          <a:p>
            <a:pPr marL="457200" lvl="0" indent="0" rtl="0">
              <a:spcBef>
                <a:spcPts val="0"/>
              </a:spcBef>
              <a:buNone/>
            </a:pPr>
            <a:endParaRPr dirty="0"/>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Objectives</a:t>
            </a:r>
          </a:p>
        </p:txBody>
      </p:sp>
      <p:sp>
        <p:nvSpPr>
          <p:cNvPr id="51" name="Shape 51"/>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rtl="0">
              <a:spcBef>
                <a:spcPts val="0"/>
              </a:spcBef>
              <a:buNone/>
            </a:pPr>
            <a:r>
              <a:rPr lang="en"/>
              <a:t>To design and implement an online simulation of the Peabody Picture Vocabulary Test Fourth generation (PPVT-IV) for students studying in SLHS-related fields to practice administering the exam</a:t>
            </a:r>
          </a:p>
          <a:p>
            <a:pPr lvl="0" rtl="0">
              <a:spcBef>
                <a:spcPts val="0"/>
              </a:spcBef>
              <a:buNone/>
            </a:pPr>
            <a:endParaRP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Shape 56"/>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Objectives</a:t>
            </a:r>
          </a:p>
        </p:txBody>
      </p:sp>
      <p:sp>
        <p:nvSpPr>
          <p:cNvPr id="57" name="Shape 57"/>
          <p:cNvSpPr txBox="1">
            <a:spLocks noGrp="1"/>
          </p:cNvSpPr>
          <p:nvPr>
            <p:ph type="body" idx="1"/>
          </p:nvPr>
        </p:nvSpPr>
        <p:spPr>
          <a:xfrm>
            <a:off x="457200" y="1124625"/>
            <a:ext cx="8229600" cy="3725699"/>
          </a:xfrm>
          <a:prstGeom prst="rect">
            <a:avLst/>
          </a:prstGeom>
        </p:spPr>
        <p:txBody>
          <a:bodyPr lIns="91425" tIns="91425" rIns="91425" bIns="91425" anchor="t" anchorCtr="0">
            <a:noAutofit/>
          </a:bodyPr>
          <a:lstStyle/>
          <a:p>
            <a:pPr marL="457200" lvl="0" indent="-419100" rtl="0">
              <a:spcBef>
                <a:spcPts val="0"/>
              </a:spcBef>
              <a:buClr>
                <a:schemeClr val="dk1"/>
              </a:buClr>
              <a:buSzPct val="100000"/>
              <a:buFont typeface="Arial"/>
              <a:buChar char="-"/>
            </a:pPr>
            <a:r>
              <a:rPr lang="en" dirty="0" smtClean="0"/>
              <a:t>Create an online database for storing the videos, forms, and answers</a:t>
            </a:r>
            <a:endParaRPr lang="en" dirty="0"/>
          </a:p>
          <a:p>
            <a:pPr marL="457200" lvl="0" indent="-419100" rtl="0">
              <a:spcBef>
                <a:spcPts val="0"/>
              </a:spcBef>
              <a:buClr>
                <a:schemeClr val="dk1"/>
              </a:buClr>
              <a:buSzPct val="100000"/>
              <a:buFont typeface="Arial"/>
              <a:buChar char="-"/>
            </a:pPr>
            <a:r>
              <a:rPr lang="en-US" dirty="0" smtClean="0"/>
              <a:t>F</a:t>
            </a:r>
            <a:r>
              <a:rPr lang="en" dirty="0" smtClean="0"/>
              <a:t>ully implement scoring features and user feedback</a:t>
            </a:r>
          </a:p>
          <a:p>
            <a:pPr marL="457200" lvl="0" indent="-419100" rtl="0">
              <a:spcBef>
                <a:spcPts val="0"/>
              </a:spcBef>
              <a:buClr>
                <a:schemeClr val="dk1"/>
              </a:buClr>
              <a:buSzPct val="100000"/>
              <a:buFont typeface="Arial"/>
              <a:buChar char="-"/>
            </a:pPr>
            <a:r>
              <a:rPr lang="en" dirty="0" smtClean="0"/>
              <a:t>If time permits, we would also like to create an administrative console that can be used to more easily add additional videos to the simulation</a:t>
            </a:r>
            <a:endParaRPr lang="en" dirty="0"/>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Timeline</a:t>
            </a:r>
          </a:p>
        </p:txBody>
      </p:sp>
      <p:sp>
        <p:nvSpPr>
          <p:cNvPr id="63" name="Shape 63"/>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rtl="0">
              <a:spcBef>
                <a:spcPts val="0"/>
              </a:spcBef>
              <a:buNone/>
            </a:pPr>
            <a:endParaRPr/>
          </a:p>
          <a:p>
            <a:pPr>
              <a:spcBef>
                <a:spcPts val="0"/>
              </a:spcBef>
              <a:buNone/>
            </a:pPr>
            <a:endParaRPr/>
          </a:p>
        </p:txBody>
      </p:sp>
      <p:pic>
        <p:nvPicPr>
          <p:cNvPr id="64" name="Shape 64"/>
          <p:cNvPicPr preferRelativeResize="0"/>
          <p:nvPr/>
        </p:nvPicPr>
        <p:blipFill>
          <a:blip r:embed="rId3">
            <a:alphaModFix/>
          </a:blip>
          <a:stretch>
            <a:fillRect/>
          </a:stretch>
        </p:blipFill>
        <p:spPr>
          <a:xfrm>
            <a:off x="886675" y="1281175"/>
            <a:ext cx="5763024" cy="3389125"/>
          </a:xfrm>
          <a:prstGeom prst="rect">
            <a:avLst/>
          </a:prstGeom>
          <a:noFill/>
          <a:ln>
            <a:noFill/>
          </a:ln>
        </p:spPr>
      </p:pic>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Progress</a:t>
            </a:r>
          </a:p>
        </p:txBody>
      </p:sp>
      <p:sp>
        <p:nvSpPr>
          <p:cNvPr id="70" name="Shape 70"/>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marL="457200" lvl="0" indent="-419100" rtl="0">
              <a:spcBef>
                <a:spcPts val="0"/>
              </a:spcBef>
              <a:buClr>
                <a:schemeClr val="dk1"/>
              </a:buClr>
              <a:buSzPct val="100000"/>
              <a:buFont typeface="Arial"/>
              <a:buChar char="-"/>
            </a:pPr>
            <a:r>
              <a:rPr lang="en"/>
              <a:t>Met with Prof. Cicholski to review last semester’s progress and revise any residual objectives</a:t>
            </a:r>
          </a:p>
          <a:p>
            <a:pPr marL="457200" lvl="0" indent="-419100" rtl="0">
              <a:spcBef>
                <a:spcPts val="0"/>
              </a:spcBef>
              <a:buClr>
                <a:schemeClr val="dk1"/>
              </a:buClr>
              <a:buSzPct val="100000"/>
              <a:buFont typeface="Arial"/>
              <a:buChar char="-"/>
            </a:pPr>
            <a:r>
              <a:rPr lang="en"/>
              <a:t>Cleaning up code from previous team’s work to better suit project needs</a:t>
            </a:r>
          </a:p>
          <a:p>
            <a:pPr marL="457200" lvl="0" indent="-419100" rtl="0">
              <a:spcBef>
                <a:spcPts val="0"/>
              </a:spcBef>
              <a:buClr>
                <a:schemeClr val="dk1"/>
              </a:buClr>
              <a:buSzPct val="100000"/>
              <a:buFont typeface="Arial"/>
              <a:buChar char="-"/>
            </a:pPr>
            <a:r>
              <a:rPr lang="en"/>
              <a:t>Clean and intuitive implementation of required functions</a:t>
            </a:r>
          </a:p>
          <a:p>
            <a:pPr lvl="0">
              <a:spcBef>
                <a:spcPts val="0"/>
              </a:spcBef>
              <a:buNone/>
            </a:pPr>
            <a:endParaRP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What We Have Done This Semester</a:t>
            </a:r>
          </a:p>
        </p:txBody>
      </p:sp>
      <p:sp>
        <p:nvSpPr>
          <p:cNvPr id="76" name="Shape 76"/>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rtl="0">
              <a:spcBef>
                <a:spcPts val="0"/>
              </a:spcBef>
              <a:buNone/>
            </a:pPr>
            <a:r>
              <a:rPr lang="en" sz="1800" dirty="0"/>
              <a:t>Until now, our group have met with all the previous team members and project partner in the department of Speech, Language, and Hearing Sciences. From the meeting with the previous members, we understood what our project is about and what we should continue to do on this project. </a:t>
            </a:r>
            <a:r>
              <a:rPr lang="en" sz="1800" dirty="0" smtClean="0"/>
              <a:t>We have worked on revising the original simulation to be more humanist and intuitive, while simultaneously incorporating new functionality to meet project goals.</a:t>
            </a:r>
            <a:endParaRPr lang="en" sz="1800" dirty="0"/>
          </a:p>
          <a:p>
            <a:pPr rtl="0">
              <a:spcBef>
                <a:spcPts val="0"/>
              </a:spcBef>
              <a:buNone/>
            </a:pPr>
            <a:endParaRPr sz="1800" dirty="0"/>
          </a:p>
          <a:p>
            <a:pPr rtl="0">
              <a:spcBef>
                <a:spcPts val="0"/>
              </a:spcBef>
              <a:buNone/>
            </a:pPr>
            <a:r>
              <a:rPr lang="en" sz="1800" dirty="0"/>
              <a:t>More importantly, we received the actual form of the PPVT test and a CD-R of the simulation videos, which are the most crucial items we need in this project.</a:t>
            </a:r>
          </a:p>
          <a:p>
            <a:pPr>
              <a:spcBef>
                <a:spcPts val="0"/>
              </a:spcBef>
              <a:buNone/>
            </a:pPr>
            <a:r>
              <a:rPr lang="en" sz="1800" dirty="0"/>
              <a:t> </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PPVT Form</a:t>
            </a:r>
          </a:p>
        </p:txBody>
      </p:sp>
      <p:sp>
        <p:nvSpPr>
          <p:cNvPr id="82" name="Shape 82"/>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a:spcBef>
                <a:spcPts val="0"/>
              </a:spcBef>
              <a:buNone/>
            </a:pPr>
            <a:endParaRPr/>
          </a:p>
        </p:txBody>
      </p:sp>
      <p:pic>
        <p:nvPicPr>
          <p:cNvPr id="83" name="Shape 83"/>
          <p:cNvPicPr preferRelativeResize="0"/>
          <p:nvPr/>
        </p:nvPicPr>
        <p:blipFill>
          <a:blip r:embed="rId3">
            <a:alphaModFix/>
          </a:blip>
          <a:stretch>
            <a:fillRect/>
          </a:stretch>
        </p:blipFill>
        <p:spPr>
          <a:xfrm rot="-5400000">
            <a:off x="447949" y="1107050"/>
            <a:ext cx="3786750" cy="3768249"/>
          </a:xfrm>
          <a:prstGeom prst="rect">
            <a:avLst/>
          </a:prstGeom>
          <a:noFill/>
          <a:ln>
            <a:noFill/>
          </a:ln>
        </p:spPr>
      </p:pic>
      <p:pic>
        <p:nvPicPr>
          <p:cNvPr id="84" name="Shape 84"/>
          <p:cNvPicPr preferRelativeResize="0"/>
          <p:nvPr/>
        </p:nvPicPr>
        <p:blipFill>
          <a:blip r:embed="rId4">
            <a:alphaModFix/>
          </a:blip>
          <a:stretch>
            <a:fillRect/>
          </a:stretch>
        </p:blipFill>
        <p:spPr>
          <a:xfrm rot="10800000">
            <a:off x="4649150" y="1097800"/>
            <a:ext cx="4037649" cy="3786750"/>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a:spcBef>
                <a:spcPts val="0"/>
              </a:spcBef>
              <a:buNone/>
            </a:pPr>
            <a:r>
              <a:rPr lang="en"/>
              <a:t>PPVT Form and CD</a:t>
            </a:r>
          </a:p>
        </p:txBody>
      </p:sp>
      <p:sp>
        <p:nvSpPr>
          <p:cNvPr id="90" name="Shape 90"/>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a:spcBef>
                <a:spcPts val="0"/>
              </a:spcBef>
              <a:buNone/>
            </a:pPr>
            <a:endParaRPr/>
          </a:p>
        </p:txBody>
      </p:sp>
      <p:pic>
        <p:nvPicPr>
          <p:cNvPr id="91" name="Shape 91"/>
          <p:cNvPicPr preferRelativeResize="0"/>
          <p:nvPr/>
        </p:nvPicPr>
        <p:blipFill>
          <a:blip r:embed="rId3">
            <a:alphaModFix/>
          </a:blip>
          <a:stretch>
            <a:fillRect/>
          </a:stretch>
        </p:blipFill>
        <p:spPr>
          <a:xfrm rot="10800000">
            <a:off x="506100" y="1152499"/>
            <a:ext cx="3783399" cy="3649675"/>
          </a:xfrm>
          <a:prstGeom prst="rect">
            <a:avLst/>
          </a:prstGeom>
          <a:noFill/>
          <a:ln>
            <a:noFill/>
          </a:ln>
        </p:spPr>
      </p:pic>
      <p:pic>
        <p:nvPicPr>
          <p:cNvPr id="92" name="Shape 92"/>
          <p:cNvPicPr preferRelativeResize="0"/>
          <p:nvPr/>
        </p:nvPicPr>
        <p:blipFill>
          <a:blip r:embed="rId4">
            <a:alphaModFix/>
          </a:blip>
          <a:stretch>
            <a:fillRect/>
          </a:stretch>
        </p:blipFill>
        <p:spPr>
          <a:xfrm rot="10800000">
            <a:off x="4731550" y="1237024"/>
            <a:ext cx="3872324" cy="3423900"/>
          </a:xfrm>
          <a:prstGeom prst="rect">
            <a:avLst/>
          </a:prstGeom>
          <a:noFill/>
          <a:ln>
            <a:noFill/>
          </a:ln>
        </p:spPr>
      </p:pic>
    </p:spTree>
  </p:cSld>
  <p:clrMapOvr>
    <a:masterClrMapping/>
  </p:clrMapOvr>
  <p:transition spd="slow">
    <p:cut/>
  </p:transition>
</p:sld>
</file>

<file path=ppt/theme/theme1.xml><?xml version="1.0" encoding="utf-8"?>
<a:theme xmlns:a="http://schemas.openxmlformats.org/drawingml/2006/main" name="swiss">
  <a:themeElements>
    <a:clrScheme name="Custom 218">
      <a:dk1>
        <a:srgbClr val="000000"/>
      </a:dk1>
      <a:lt1>
        <a:srgbClr val="FFFFFF"/>
      </a:lt1>
      <a:dk2>
        <a:srgbClr val="5B595A"/>
      </a:dk2>
      <a:lt2>
        <a:srgbClr val="CFD4D4"/>
      </a:lt2>
      <a:accent1>
        <a:srgbClr val="CC0202"/>
      </a:accent1>
      <a:accent2>
        <a:srgbClr val="228AFF"/>
      </a:accent2>
      <a:accent3>
        <a:srgbClr val="FBC82F"/>
      </a:accent3>
      <a:accent4>
        <a:srgbClr val="253E91"/>
      </a:accent4>
      <a:accent5>
        <a:srgbClr val="F68D0C"/>
      </a:accent5>
      <a:accent6>
        <a:srgbClr val="257E12"/>
      </a:accent6>
      <a:hlink>
        <a:srgbClr val="144C72"/>
      </a:hlink>
      <a:folHlink>
        <a:srgbClr val="8C9D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57FB1190C9B934FA9E904B297B2DE22" ma:contentTypeVersion="0" ma:contentTypeDescription="Create a new document." ma:contentTypeScope="" ma:versionID="f7934433d1405767125dbd0f11b0f569">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8D1F84C-0BBB-430E-83B7-E70AC859321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682F18C-D96D-40F7-8044-F501B2BC129C}">
  <ds:schemaRefs>
    <ds:schemaRef ds:uri="http://schemas.microsoft.com/sharepoint/v3/contenttype/forms"/>
  </ds:schemaRefs>
</ds:datastoreItem>
</file>

<file path=customXml/itemProps3.xml><?xml version="1.0" encoding="utf-8"?>
<ds:datastoreItem xmlns:ds="http://schemas.openxmlformats.org/officeDocument/2006/customXml" ds:itemID="{9C4A75B0-35AC-4278-8021-ECC4A3E02840}">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59</TotalTime>
  <Words>538</Words>
  <Application>Microsoft Office PowerPoint</Application>
  <PresentationFormat>On-screen Show (16:9)</PresentationFormat>
  <Paragraphs>65</Paragraphs>
  <Slides>18</Slides>
  <Notes>16</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Francois One</vt:lpstr>
      <vt:lpstr>Arial</vt:lpstr>
      <vt:lpstr>swiss</vt:lpstr>
      <vt:lpstr>SLHS-SIM Design Lead - Devika Pradhan Hang Yang Liaison- Michael Wu Taoyue Zhang</vt:lpstr>
      <vt:lpstr>Partners</vt:lpstr>
      <vt:lpstr>Objectives</vt:lpstr>
      <vt:lpstr>Objectives</vt:lpstr>
      <vt:lpstr>Timeline</vt:lpstr>
      <vt:lpstr>Progress</vt:lpstr>
      <vt:lpstr>What We Have Done This Semester</vt:lpstr>
      <vt:lpstr>PPVT Form</vt:lpstr>
      <vt:lpstr>PPVT Form and CD</vt:lpstr>
      <vt:lpstr>Simulation Slides</vt:lpstr>
      <vt:lpstr>PowerPoint Presentation</vt:lpstr>
      <vt:lpstr>PowerPoint Presentation</vt:lpstr>
      <vt:lpstr>Specs of the Simulation and Code</vt:lpstr>
      <vt:lpstr>Technology Credits</vt:lpstr>
      <vt:lpstr>SWOT Analysis</vt:lpstr>
      <vt:lpstr>Semester Goals</vt:lpstr>
      <vt:lpstr>Video of simulation in action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SLHS-SIM Devika Pradhan Hang Yang Michael Wu Taoyue Zhang</dc:title>
  <cp:lastModifiedBy>Mika</cp:lastModifiedBy>
  <cp:revision>21</cp:revision>
  <dcterms:modified xsi:type="dcterms:W3CDTF">2015-02-26T02:40:58Z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0x010100457FB1190C9B934FA9E904B297B2DE22</vt:lpwstr>
  </property>
</Properties>
</file>